
<file path=[Content_Types].xml><?xml version="1.0" encoding="utf-8"?>
<Types xmlns="http://schemas.openxmlformats.org/package/2006/content-types">
  <Default Extension="bin" ContentType="application/vnd.openxmlformats-officedocument.oleObject"/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1" r:id="rId7"/>
    <p:sldId id="262" r:id="rId8"/>
    <p:sldId id="263" r:id="rId9"/>
    <p:sldId id="264" r:id="rId10"/>
    <p:sldId id="258" r:id="rId11"/>
    <p:sldId id="25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25" d="100"/>
          <a:sy n="125" d="100"/>
        </p:scale>
        <p:origin x="-965" y="-9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Wisdom" userId="a60a52a6-cf64-4957-a844-cdebdc9bf9aa" providerId="ADAL" clId="{7D6DA076-7236-4927-AF7C-93EBA45B7A37}"/>
    <pc:docChg chg="modSld">
      <pc:chgData name="Paul Wisdom" userId="a60a52a6-cf64-4957-a844-cdebdc9bf9aa" providerId="ADAL" clId="{7D6DA076-7236-4927-AF7C-93EBA45B7A37}" dt="2025-11-17T15:27:45.469" v="0" actId="1076"/>
      <pc:docMkLst>
        <pc:docMk/>
      </pc:docMkLst>
      <pc:sldChg chg="modSp mod">
        <pc:chgData name="Paul Wisdom" userId="a60a52a6-cf64-4957-a844-cdebdc9bf9aa" providerId="ADAL" clId="{7D6DA076-7236-4927-AF7C-93EBA45B7A37}" dt="2025-11-17T15:27:45.469" v="0" actId="1076"/>
        <pc:sldMkLst>
          <pc:docMk/>
          <pc:sldMk cId="2384688210" sldId="259"/>
        </pc:sldMkLst>
        <pc:graphicFrameChg chg="mod">
          <ac:chgData name="Paul Wisdom" userId="a60a52a6-cf64-4957-a844-cdebdc9bf9aa" providerId="ADAL" clId="{7D6DA076-7236-4927-AF7C-93EBA45B7A37}" dt="2025-11-17T15:27:45.469" v="0" actId="1076"/>
          <ac:graphicFrameMkLst>
            <pc:docMk/>
            <pc:sldMk cId="2384688210" sldId="259"/>
            <ac:graphicFrameMk id="4" creationId="{09779B24-A4F6-7DBE-6085-1530B81E8E55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ackseitzinger\Library\Containers\com.apple.mail\Data\Library\Mail%20Downloads\8B081343-8618-4680-BD8F-726B57CD7F40\Financial%20Pie%20Char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ackseitzinger\Library\Containers\com.apple.mail\Data\Library\Mail%20Downloads\8B081343-8618-4680-BD8F-726B57CD7F40\Financial%20Pie%20Charts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jackseitzinger\Library\Containers\com.apple.mail\Data\Library\Mail%20Downloads\8B081343-8618-4680-BD8F-726B57CD7F40\Financial%20Pie%20Charts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259469218578515"/>
          <c:y val="8.7394472158892955E-2"/>
          <c:w val="0.59120730937102961"/>
          <c:h val="0.77873947073839489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5EC-574C-9906-3788E4ED04F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5EC-574C-9906-3788E4ED04F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5EC-574C-9906-3788E4ED04F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5EC-574C-9906-3788E4ED04F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5EC-574C-9906-3788E4ED04F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5EC-574C-9906-3788E4ED04F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5EC-574C-9906-3788E4ED04FA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5EC-574C-9906-3788E4ED04FA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15EC-574C-9906-3788E4ED04FA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15EC-574C-9906-3788E4ED04FA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15EC-574C-9906-3788E4ED04FA}"/>
              </c:ext>
            </c:extLst>
          </c:dPt>
          <c:dLbls>
            <c:dLbl>
              <c:idx val="4"/>
              <c:layout>
                <c:manualLayout>
                  <c:x val="3.1057128122930929E-2"/>
                  <c:y val="2.47177103297515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5EC-574C-9906-3788E4ED04FA}"/>
                </c:ext>
              </c:extLst>
            </c:dLbl>
            <c:dLbl>
              <c:idx val="5"/>
              <c:layout>
                <c:manualLayout>
                  <c:x val="5.039905535502676E-3"/>
                  <c:y val="6.661312247410760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7568358679362204E-2"/>
                      <c:h val="4.729983850493044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15EC-574C-9906-3788E4ED04FA}"/>
                </c:ext>
              </c:extLst>
            </c:dLbl>
            <c:dLbl>
              <c:idx val="6"/>
              <c:layout>
                <c:manualLayout>
                  <c:x val="-1.8245152513692756E-2"/>
                  <c:y val="-1.895691800812467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6694663275775884E-2"/>
                      <c:h val="9.952894875569863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15EC-574C-9906-3788E4ED04FA}"/>
                </c:ext>
              </c:extLst>
            </c:dLbl>
            <c:dLbl>
              <c:idx val="7"/>
              <c:layout>
                <c:manualLayout>
                  <c:x val="-4.7879102587277358E-2"/>
                  <c:y val="3.968220572103928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27678863568765"/>
                      <c:h val="7.053484689331733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15EC-574C-9906-3788E4ED04FA}"/>
                </c:ext>
              </c:extLst>
            </c:dLbl>
            <c:dLbl>
              <c:idx val="8"/>
              <c:layout>
                <c:manualLayout>
                  <c:x val="-3.6522548517523783E-2"/>
                  <c:y val="3.60895350201757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5EC-574C-9906-3788E4ED04FA}"/>
                </c:ext>
              </c:extLst>
            </c:dLbl>
            <c:dLbl>
              <c:idx val="9"/>
              <c:layout>
                <c:manualLayout>
                  <c:x val="-2.1157159069733217E-2"/>
                  <c:y val="-6.48375908025187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5EC-574C-9906-3788E4ED04FA}"/>
                </c:ext>
              </c:extLst>
            </c:dLbl>
            <c:dLbl>
              <c:idx val="10"/>
              <c:layout>
                <c:manualLayout>
                  <c:x val="-7.0372239475155378E-3"/>
                  <c:y val="0.1295835140416228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15EC-574C-9906-3788E4ED04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'Budget 2024'!$B$6:$B$16</c:f>
              <c:strCache>
                <c:ptCount val="11"/>
                <c:pt idx="0">
                  <c:v>Fountain and Lakes</c:v>
                </c:pt>
                <c:pt idx="1">
                  <c:v>Irrigation</c:v>
                </c:pt>
                <c:pt idx="2">
                  <c:v>Insurance</c:v>
                </c:pt>
                <c:pt idx="3">
                  <c:v>Cap Projects</c:v>
                </c:pt>
                <c:pt idx="4">
                  <c:v>Gate Access</c:v>
                </c:pt>
                <c:pt idx="5">
                  <c:v>Swimming Pool</c:v>
                </c:pt>
                <c:pt idx="6">
                  <c:v>Common Area</c:v>
                </c:pt>
                <c:pt idx="7">
                  <c:v>Utilities</c:v>
                </c:pt>
                <c:pt idx="8">
                  <c:v>Admin &amp; General</c:v>
                </c:pt>
                <c:pt idx="9">
                  <c:v>Reserve Contributions</c:v>
                </c:pt>
                <c:pt idx="10">
                  <c:v>Landscaping</c:v>
                </c:pt>
              </c:strCache>
            </c:strRef>
          </c:cat>
          <c:val>
            <c:numRef>
              <c:f>'Budget 2024'!$C$6:$C$16</c:f>
              <c:numCache>
                <c:formatCode>0.00%</c:formatCode>
                <c:ptCount val="11"/>
                <c:pt idx="0">
                  <c:v>1.7163261816257547E-2</c:v>
                </c:pt>
                <c:pt idx="1">
                  <c:v>1.4690381012488629E-2</c:v>
                </c:pt>
                <c:pt idx="2">
                  <c:v>1.1219288818921107E-2</c:v>
                </c:pt>
                <c:pt idx="3">
                  <c:v>2.839487831324497E-2</c:v>
                </c:pt>
                <c:pt idx="4">
                  <c:v>4.8478257341212472E-2</c:v>
                </c:pt>
                <c:pt idx="5">
                  <c:v>4.7988577974129518E-2</c:v>
                </c:pt>
                <c:pt idx="6">
                  <c:v>9.285887773867478E-2</c:v>
                </c:pt>
                <c:pt idx="7">
                  <c:v>5.0975622113335541E-2</c:v>
                </c:pt>
                <c:pt idx="8">
                  <c:v>0.11694837998187516</c:v>
                </c:pt>
                <c:pt idx="9">
                  <c:v>0.18362976265610786</c:v>
                </c:pt>
                <c:pt idx="10">
                  <c:v>0.38765271223375242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15EC-574C-9906-3788E4ED04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4.9001561110293634E-2"/>
          <c:w val="0.24232261592300963"/>
          <c:h val="0.9398170020414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Actual</a:t>
            </a:r>
            <a:r>
              <a:rPr lang="en-US" baseline="0"/>
              <a:t> 2025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4604740390643884"/>
          <c:y val="0.16225112565763278"/>
          <c:w val="0.44004918921757252"/>
          <c:h val="0.50707655810311769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A92-6844-85C1-AE4626F7BAC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A92-6844-85C1-AE4626F7BAC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A92-6844-85C1-AE4626F7BAC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A92-6844-85C1-AE4626F7BAC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A92-6844-85C1-AE4626F7BAC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A92-6844-85C1-AE4626F7BAC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4A92-6844-85C1-AE4626F7BAC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4A92-6844-85C1-AE4626F7BAC0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4A92-6844-85C1-AE4626F7BAC0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4A92-6844-85C1-AE4626F7BAC0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4A92-6844-85C1-AE4626F7BAC0}"/>
              </c:ext>
            </c:extLst>
          </c:dPt>
          <c:dLbls>
            <c:dLbl>
              <c:idx val="8"/>
              <c:layout>
                <c:manualLayout>
                  <c:x val="4.7664061984234131E-3"/>
                  <c:y val="-2.82327116686894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A92-6844-85C1-AE4626F7BAC0}"/>
                </c:ext>
              </c:extLst>
            </c:dLbl>
            <c:dLbl>
              <c:idx val="9"/>
              <c:layout>
                <c:manualLayout>
                  <c:x val="2.4178960531741758E-2"/>
                  <c:y val="9.57849775170696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A92-6844-85C1-AE4626F7BAC0}"/>
                </c:ext>
              </c:extLst>
            </c:dLbl>
            <c:dLbl>
              <c:idx val="10"/>
              <c:layout>
                <c:manualLayout>
                  <c:x val="1.1966198767854768E-2"/>
                  <c:y val="-2.6843023953393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4A92-6844-85C1-AE4626F7BA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'Actual 2025'!$A$9:$A$19</c:f>
              <c:strCache>
                <c:ptCount val="11"/>
                <c:pt idx="0">
                  <c:v>Fountain and Lakes</c:v>
                </c:pt>
                <c:pt idx="1">
                  <c:v>Irrigation</c:v>
                </c:pt>
                <c:pt idx="2">
                  <c:v>Insurance</c:v>
                </c:pt>
                <c:pt idx="3">
                  <c:v>Cap Projects</c:v>
                </c:pt>
                <c:pt idx="4">
                  <c:v>Gate Access</c:v>
                </c:pt>
                <c:pt idx="5">
                  <c:v>SwimmingPool</c:v>
                </c:pt>
                <c:pt idx="6">
                  <c:v>Common Area</c:v>
                </c:pt>
                <c:pt idx="7">
                  <c:v>Utilities</c:v>
                </c:pt>
                <c:pt idx="8">
                  <c:v>Admin &amp; General</c:v>
                </c:pt>
                <c:pt idx="9">
                  <c:v>Landscaping</c:v>
                </c:pt>
                <c:pt idx="10">
                  <c:v>Reserve Contributions</c:v>
                </c:pt>
              </c:strCache>
            </c:strRef>
          </c:cat>
          <c:val>
            <c:numRef>
              <c:f>'Actual 2025'!$B$9:$B$19</c:f>
              <c:numCache>
                <c:formatCode>0.00%</c:formatCode>
                <c:ptCount val="11"/>
                <c:pt idx="0">
                  <c:v>7.5765799592860065E-3</c:v>
                </c:pt>
                <c:pt idx="1">
                  <c:v>1.4726231270386827E-2</c:v>
                </c:pt>
                <c:pt idx="2">
                  <c:v>1.1800849956554458E-2</c:v>
                </c:pt>
                <c:pt idx="3">
                  <c:v>0</c:v>
                </c:pt>
                <c:pt idx="4">
                  <c:v>2.6268832196503993E-2</c:v>
                </c:pt>
                <c:pt idx="5">
                  <c:v>5.2196716887001927E-2</c:v>
                </c:pt>
                <c:pt idx="6">
                  <c:v>3.9844423578680045E-2</c:v>
                </c:pt>
                <c:pt idx="7">
                  <c:v>6.6354219299641706E-2</c:v>
                </c:pt>
                <c:pt idx="8">
                  <c:v>0.12406635862480304</c:v>
                </c:pt>
                <c:pt idx="9">
                  <c:v>0.54127666887628589</c:v>
                </c:pt>
                <c:pt idx="10">
                  <c:v>0.11588911935085611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4A92-6844-85C1-AE4626F7BA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7449693788276462E-2"/>
          <c:y val="3.7034849810440355E-2"/>
          <c:w val="0.28795580106138513"/>
          <c:h val="0.935187372411781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Actual</a:t>
            </a:r>
            <a:r>
              <a:rPr lang="en-US" baseline="0"/>
              <a:t> 2025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A92-6844-85C1-AE4626F7BAC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A92-6844-85C1-AE4626F7BAC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A92-6844-85C1-AE4626F7BAC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A92-6844-85C1-AE4626F7BAC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A92-6844-85C1-AE4626F7BAC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A92-6844-85C1-AE4626F7BAC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4A92-6844-85C1-AE4626F7BAC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4A92-6844-85C1-AE4626F7BAC0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4A92-6844-85C1-AE4626F7BAC0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4A92-6844-85C1-AE4626F7BAC0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4A92-6844-85C1-AE4626F7BAC0}"/>
              </c:ext>
            </c:extLst>
          </c:dPt>
          <c:dLbls>
            <c:dLbl>
              <c:idx val="8"/>
              <c:layout>
                <c:manualLayout>
                  <c:x val="4.7664061984234131E-3"/>
                  <c:y val="-2.82327116686894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A92-6844-85C1-AE4626F7BAC0}"/>
                </c:ext>
              </c:extLst>
            </c:dLbl>
            <c:dLbl>
              <c:idx val="9"/>
              <c:layout>
                <c:manualLayout>
                  <c:x val="2.4178960531741758E-2"/>
                  <c:y val="9.57849775170696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A92-6844-85C1-AE4626F7BAC0}"/>
                </c:ext>
              </c:extLst>
            </c:dLbl>
            <c:dLbl>
              <c:idx val="10"/>
              <c:layout>
                <c:manualLayout>
                  <c:x val="1.1966198767854768E-2"/>
                  <c:y val="-2.6843023953393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4A92-6844-85C1-AE4626F7BA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'Actual 2025'!$A$9:$A$19</c:f>
              <c:strCache>
                <c:ptCount val="11"/>
                <c:pt idx="0">
                  <c:v>Fountain and Lakes</c:v>
                </c:pt>
                <c:pt idx="1">
                  <c:v>Irrigation</c:v>
                </c:pt>
                <c:pt idx="2">
                  <c:v>Insurance</c:v>
                </c:pt>
                <c:pt idx="3">
                  <c:v>Cap Projects</c:v>
                </c:pt>
                <c:pt idx="4">
                  <c:v>Gate Access</c:v>
                </c:pt>
                <c:pt idx="5">
                  <c:v>SwimmingPool</c:v>
                </c:pt>
                <c:pt idx="6">
                  <c:v>Common Area</c:v>
                </c:pt>
                <c:pt idx="7">
                  <c:v>Utilities</c:v>
                </c:pt>
                <c:pt idx="8">
                  <c:v>Admin &amp; General</c:v>
                </c:pt>
                <c:pt idx="9">
                  <c:v>Landscaping</c:v>
                </c:pt>
                <c:pt idx="10">
                  <c:v>Reserve Contributions</c:v>
                </c:pt>
              </c:strCache>
            </c:strRef>
          </c:cat>
          <c:val>
            <c:numRef>
              <c:f>'Actual 2025'!$B$9:$B$19</c:f>
              <c:numCache>
                <c:formatCode>0.00%</c:formatCode>
                <c:ptCount val="11"/>
                <c:pt idx="0">
                  <c:v>7.5765799592860065E-3</c:v>
                </c:pt>
                <c:pt idx="1">
                  <c:v>1.4726231270386827E-2</c:v>
                </c:pt>
                <c:pt idx="2">
                  <c:v>1.1800849956554458E-2</c:v>
                </c:pt>
                <c:pt idx="3">
                  <c:v>0</c:v>
                </c:pt>
                <c:pt idx="4">
                  <c:v>2.6268832196503993E-2</c:v>
                </c:pt>
                <c:pt idx="5">
                  <c:v>5.2196716887001927E-2</c:v>
                </c:pt>
                <c:pt idx="6">
                  <c:v>3.9844423578680045E-2</c:v>
                </c:pt>
                <c:pt idx="7">
                  <c:v>6.6354219299641706E-2</c:v>
                </c:pt>
                <c:pt idx="8">
                  <c:v>0.12406635862480304</c:v>
                </c:pt>
                <c:pt idx="9">
                  <c:v>0.54127666887628589</c:v>
                </c:pt>
                <c:pt idx="10">
                  <c:v>0.11588911935085611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4A92-6844-85C1-AE4626F7BA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3.7034849810440355E-2"/>
          <c:w val="0.31761680095434253"/>
          <c:h val="0.935187372411781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0.381</cdr:x>
      <cdr:y>0.76257</cdr:y>
    </cdr:from>
    <cdr:to>
      <cdr:x>0.56134</cdr:x>
      <cdr:y>0.91341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F798A18B-4062-2E2C-5016-62D77CF37D15}"/>
            </a:ext>
          </a:extLst>
        </cdr:cNvPr>
        <cdr:cNvSpPr txBox="1"/>
      </cdr:nvSpPr>
      <cdr:spPr>
        <a:xfrm xmlns:a="http://schemas.openxmlformats.org/drawingml/2006/main">
          <a:off x="1931711" y="2236838"/>
          <a:ext cx="914400" cy="4424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kern="1200"/>
            <a:t>As Of September 30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0.39179</cdr:x>
      <cdr:y>0.84916</cdr:y>
    </cdr:from>
    <cdr:to>
      <cdr:x>0.57213</cdr:x>
      <cdr:y>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F798A18B-4062-2E2C-5016-62D77CF37D15}"/>
            </a:ext>
          </a:extLst>
        </cdr:cNvPr>
        <cdr:cNvSpPr txBox="1"/>
      </cdr:nvSpPr>
      <cdr:spPr>
        <a:xfrm xmlns:a="http://schemas.openxmlformats.org/drawingml/2006/main">
          <a:off x="3019527" y="3499166"/>
          <a:ext cx="1389896" cy="6215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kern="1200" dirty="0"/>
            <a:t>As Of September 30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72940-4AF2-46E5-3402-A577051577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03736B-31EA-A5AF-F823-138E56BAB1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7E7A7-8128-5D7C-4123-43736EB33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E1B3-B73F-4A51-BE9C-ED1EFEF3595F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7B64A-F41B-FF81-7801-924512C7E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71CB0-D568-CABC-9844-3FD37EFC9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3837-BB5F-4A27-BCC3-1C60B1A4C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644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A0904-A4DF-FE1D-EE2F-B3F240E39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7C4E1F-B3FB-8E3C-DB3F-7DEEE8299D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88A209-FDAA-46E1-2E1F-AC0DF66D9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E1B3-B73F-4A51-BE9C-ED1EFEF3595F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9755C-FBD4-CD05-658A-AE2431B70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EBCE4-6EB8-2DF2-ADDE-FD86AA706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3837-BB5F-4A27-BCC3-1C60B1A4C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974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3CED0D-CC3A-7192-F04B-BCF33B2F6C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3682C6-07C9-CDDD-0757-E0708A114D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B9058-6534-2E92-55A2-8E567903B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E1B3-B73F-4A51-BE9C-ED1EFEF3595F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11F6DC-32DE-DE02-15A5-0716C5F7B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A63C3-3139-8025-5920-4CCDCEFED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3837-BB5F-4A27-BCC3-1C60B1A4C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589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128A4-77D8-7615-EFF4-D81A89592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5E9D2-CACF-573A-D031-BD170F46B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529A6-D3EF-1DFC-B8DE-3881317D0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E1B3-B73F-4A51-BE9C-ED1EFEF3595F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B0EF3-8C7A-D146-54E1-A908A6A8F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9778C-AF05-AF6D-2632-C00C875F2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3837-BB5F-4A27-BCC3-1C60B1A4C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924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6C1AE-7C9C-D0DC-ECD8-FA7595808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056BC6-B508-F2DD-7787-A6B6CD4E68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7EC32-36A9-9794-F0C0-1D3B817A9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E1B3-B73F-4A51-BE9C-ED1EFEF3595F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0A717-323D-E9CD-D2E6-339B19E4A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419935-3BFD-9D5F-3E43-A93F6EE13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3837-BB5F-4A27-BCC3-1C60B1A4C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663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A2AE0-EB79-1981-BA71-9FFFB34DF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F6C3B-0CF9-90AF-CB8F-94B2268EF9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BD13E6-EB48-6910-A4B4-45AFC77FD4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241007-4378-503B-143A-0C16C4673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E1B3-B73F-4A51-BE9C-ED1EFEF3595F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E3580D-CFF3-AE0D-052E-D338BB056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87CD68-460E-A25D-5281-7E7A00134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3837-BB5F-4A27-BCC3-1C60B1A4C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02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5465F-4A08-2569-7149-046C1400B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B0EE0C-78A3-3FFD-12F7-5A7E77AB5A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28464A-2424-131D-639E-3A552032FE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EFB2BB-9BA5-1532-7D65-951510210C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7AEB18-65BB-0745-E896-37D49243F1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B34B2D-694A-6221-90F9-CD313652B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E1B3-B73F-4A51-BE9C-ED1EFEF3595F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2BF053-D6AB-954A-4CF3-183CD2E67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DB4516-8F97-AD40-B601-6BBB0963A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3837-BB5F-4A27-BCC3-1C60B1A4C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125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FEB82-DE81-929B-FF48-78AD3830C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D4E2EF-7357-C6EF-BF3F-3A51E39EB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E1B3-B73F-4A51-BE9C-ED1EFEF3595F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8B2846-585B-DC15-D504-0FCF47CA8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705E5F-6D46-E08A-A8BC-9C5946EFD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3837-BB5F-4A27-BCC3-1C60B1A4C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416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CFDAB5-6BBF-882F-C822-F1A60901F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E1B3-B73F-4A51-BE9C-ED1EFEF3595F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C40D6E-A775-3F0B-1C65-9796721E7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B7D92-B765-9CDB-3E85-88DC4FA1E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3837-BB5F-4A27-BCC3-1C60B1A4C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419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14AEB-F8DD-EFCD-4E91-3E4524187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47255-83C1-AC2E-DF3D-31C5383F9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AC1C89-827F-6EC6-B41F-56F2881DDD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5A02E8-552D-8A84-9B5D-EFF26D996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E1B3-B73F-4A51-BE9C-ED1EFEF3595F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B8EFC4-DFA1-942D-7D1F-DFB1032DE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6030A1-2057-C7AE-D67E-BED8799D8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3837-BB5F-4A27-BCC3-1C60B1A4C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81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1DAA6-0265-923E-C4DD-61AF7DED3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04AD62-BF1A-60C4-C37F-736C8616F9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87589A-8DDB-5A1F-3B16-AA7A0DEA0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4B8DBA-D9FE-DA46-5BA9-3356BEC8C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E1B3-B73F-4A51-BE9C-ED1EFEF3595F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290B2-368C-7F8F-9079-80BDF71A2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5B7A64-4F37-47C4-86A0-6CBBDB506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13837-BB5F-4A27-BCC3-1C60B1A4C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2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AB1F07-D8A3-3AEF-5505-19A3313A7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EDF5C1-4192-E876-C645-559EA6963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19EB4-AE9E-717A-D60A-35897D0F95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7EE1B3-B73F-4A51-BE9C-ED1EFEF3595F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EAD34-1869-A6EB-B503-24D20ADB2F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41333C-A04D-102B-C2B1-98741538E6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813837-BB5F-4A27-BCC3-1C60B1A4C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369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Document1.docx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Word_Document2.docx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887D5-A098-B371-80B6-0B3FFDBA71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Harpers Preserve CAI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1A6B01-23F9-EA2C-4A2B-005DEE33FE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2025 Annual Meeting</a:t>
            </a:r>
          </a:p>
        </p:txBody>
      </p:sp>
    </p:spTree>
    <p:extLst>
      <p:ext uri="{BB962C8B-B14F-4D97-AF65-F5344CB8AC3E}">
        <p14:creationId xmlns:p14="http://schemas.microsoft.com/office/powerpoint/2010/main" val="275248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ED5CCFE-689E-0FBC-7B43-F4404BADB780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802981"/>
              </p:ext>
            </p:extLst>
          </p:nvPr>
        </p:nvGraphicFramePr>
        <p:xfrm>
          <a:off x="2832100" y="1825625"/>
          <a:ext cx="6527800" cy="435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8125214" imgH="5416667" progId="Word.Document.12">
                  <p:embed/>
                </p:oleObj>
              </mc:Choice>
              <mc:Fallback>
                <p:oleObj name="Document" r:id="rId2" imgW="8125214" imgH="5416667" progId="Word.Document.12">
                  <p:embed/>
                  <p:pic>
                    <p:nvPicPr>
                      <p:cNvPr id="4" name="Content Placeholder 3">
                        <a:extLst>
                          <a:ext uri="{FF2B5EF4-FFF2-40B4-BE49-F238E27FC236}">
                            <a16:creationId xmlns:a16="http://schemas.microsoft.com/office/drawing/2014/main" id="{6ED5CCFE-689E-0FBC-7B43-F4404BADB7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32100" y="1825625"/>
                        <a:ext cx="6527800" cy="4351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0E30303-F329-59FA-0D25-D663EBDC51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4622127"/>
              </p:ext>
            </p:extLst>
          </p:nvPr>
        </p:nvGraphicFramePr>
        <p:xfrm>
          <a:off x="2999232" y="274638"/>
          <a:ext cx="6074918" cy="64327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5956042" imgH="6307448" progId="Word.Document.12">
                  <p:embed/>
                </p:oleObj>
              </mc:Choice>
              <mc:Fallback>
                <p:oleObj name="Document" r:id="rId4" imgW="5956042" imgH="6307448" progId="Word.Document.12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0E30303-F329-59FA-0D25-D663EBDC51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99232" y="274638"/>
                        <a:ext cx="6074918" cy="64327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0823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1340AD34-FD49-4840-4041-DA980C1EFAEF}"/>
              </a:ext>
            </a:extLst>
          </p:cNvPr>
          <p:cNvGraphicFramePr/>
          <p:nvPr/>
        </p:nvGraphicFramePr>
        <p:xfrm>
          <a:off x="5763492" y="1434646"/>
          <a:ext cx="5039777" cy="38261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3400CFC-4490-F43D-B867-27D6C18087DF}"/>
              </a:ext>
            </a:extLst>
          </p:cNvPr>
          <p:cNvGraphicFramePr>
            <a:graphicFrameLocks noGrp="1"/>
          </p:cNvGraphicFramePr>
          <p:nvPr/>
        </p:nvGraphicFramePr>
        <p:xfrm>
          <a:off x="2001158" y="1434645"/>
          <a:ext cx="3655457" cy="364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1855">
                  <a:extLst>
                    <a:ext uri="{9D8B030D-6E8A-4147-A177-3AD203B41FA5}">
                      <a16:colId xmlns:a16="http://schemas.microsoft.com/office/drawing/2014/main" val="1347651996"/>
                    </a:ext>
                  </a:extLst>
                </a:gridCol>
                <a:gridCol w="863494">
                  <a:extLst>
                    <a:ext uri="{9D8B030D-6E8A-4147-A177-3AD203B41FA5}">
                      <a16:colId xmlns:a16="http://schemas.microsoft.com/office/drawing/2014/main" val="2844924798"/>
                    </a:ext>
                  </a:extLst>
                </a:gridCol>
                <a:gridCol w="1180108">
                  <a:extLst>
                    <a:ext uri="{9D8B030D-6E8A-4147-A177-3AD203B41FA5}">
                      <a16:colId xmlns:a16="http://schemas.microsoft.com/office/drawing/2014/main" val="3742528352"/>
                    </a:ext>
                  </a:extLst>
                </a:gridCol>
              </a:tblGrid>
              <a:tr h="24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78307018"/>
                  </a:ext>
                </a:extLst>
              </a:tr>
              <a:tr h="24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Fountain and Lakes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1.72%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   74,919.99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82025115"/>
                  </a:ext>
                </a:extLst>
              </a:tr>
              <a:tr h="24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Irrigation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1.47%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   64,125.53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97107604"/>
                  </a:ext>
                </a:extLst>
              </a:tr>
              <a:tr h="24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Insurance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1.12%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   48,973.73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18974891"/>
                  </a:ext>
                </a:extLst>
              </a:tr>
              <a:tr h="24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Cap Projects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2.84%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123,947.53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1712146"/>
                  </a:ext>
                </a:extLst>
              </a:tr>
              <a:tr h="24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Gate Access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4.85%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211,614.23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96454928"/>
                  </a:ext>
                </a:extLst>
              </a:tr>
              <a:tr h="24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Swimming Pool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4.80%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209,476.72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69593219"/>
                  </a:ext>
                </a:extLst>
              </a:tr>
              <a:tr h="24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Common Area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9.29%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405,341.72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580977"/>
                  </a:ext>
                </a:extLst>
              </a:tr>
              <a:tr h="24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Utilities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5.10%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222,515.57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75867619"/>
                  </a:ext>
                </a:extLst>
              </a:tr>
              <a:tr h="24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Admin &amp; General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11.69%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510,495.70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59861770"/>
                  </a:ext>
                </a:extLst>
              </a:tr>
              <a:tr h="24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Reserve Contributions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18.36%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    801,569.07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82218126"/>
                  </a:ext>
                </a:extLst>
              </a:tr>
              <a:tr h="24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Landscaping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38.77%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1,692,157.20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16254648"/>
                  </a:ext>
                </a:extLst>
              </a:tr>
              <a:tr h="24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02697711"/>
                  </a:ext>
                </a:extLst>
              </a:tr>
              <a:tr h="24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 $  4,365,137.00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8306396"/>
                  </a:ext>
                </a:extLst>
              </a:tr>
              <a:tr h="2432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851877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22980FD7-BB88-28A1-DD87-99CD12D4BEAE}"/>
              </a:ext>
            </a:extLst>
          </p:cNvPr>
          <p:cNvSpPr txBox="1"/>
          <p:nvPr/>
        </p:nvSpPr>
        <p:spPr>
          <a:xfrm>
            <a:off x="5048425" y="665018"/>
            <a:ext cx="1430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Budget 2024</a:t>
            </a:r>
          </a:p>
        </p:txBody>
      </p:sp>
    </p:spTree>
    <p:extLst>
      <p:ext uri="{BB962C8B-B14F-4D97-AF65-F5344CB8AC3E}">
        <p14:creationId xmlns:p14="http://schemas.microsoft.com/office/powerpoint/2010/main" val="2869188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E106957-E87C-7D1D-B01A-ECBE650EE461}"/>
              </a:ext>
            </a:extLst>
          </p:cNvPr>
          <p:cNvGraphicFramePr>
            <a:graphicFrameLocks noGrp="1"/>
          </p:cNvGraphicFramePr>
          <p:nvPr/>
        </p:nvGraphicFramePr>
        <p:xfrm>
          <a:off x="1876169" y="1582341"/>
          <a:ext cx="8494949" cy="43107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4133">
                  <a:extLst>
                    <a:ext uri="{9D8B030D-6E8A-4147-A177-3AD203B41FA5}">
                      <a16:colId xmlns:a16="http://schemas.microsoft.com/office/drawing/2014/main" val="2494858453"/>
                    </a:ext>
                  </a:extLst>
                </a:gridCol>
                <a:gridCol w="574871">
                  <a:extLst>
                    <a:ext uri="{9D8B030D-6E8A-4147-A177-3AD203B41FA5}">
                      <a16:colId xmlns:a16="http://schemas.microsoft.com/office/drawing/2014/main" val="4268658047"/>
                    </a:ext>
                  </a:extLst>
                </a:gridCol>
                <a:gridCol w="1230179">
                  <a:extLst>
                    <a:ext uri="{9D8B030D-6E8A-4147-A177-3AD203B41FA5}">
                      <a16:colId xmlns:a16="http://schemas.microsoft.com/office/drawing/2014/main" val="1266390610"/>
                    </a:ext>
                  </a:extLst>
                </a:gridCol>
                <a:gridCol w="53846">
                  <a:extLst>
                    <a:ext uri="{9D8B030D-6E8A-4147-A177-3AD203B41FA5}">
                      <a16:colId xmlns:a16="http://schemas.microsoft.com/office/drawing/2014/main" val="3441217851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3207728534"/>
                    </a:ext>
                  </a:extLst>
                </a:gridCol>
                <a:gridCol w="241387">
                  <a:extLst>
                    <a:ext uri="{9D8B030D-6E8A-4147-A177-3AD203B41FA5}">
                      <a16:colId xmlns:a16="http://schemas.microsoft.com/office/drawing/2014/main" val="2367741923"/>
                    </a:ext>
                  </a:extLst>
                </a:gridCol>
                <a:gridCol w="280912">
                  <a:extLst>
                    <a:ext uri="{9D8B030D-6E8A-4147-A177-3AD203B41FA5}">
                      <a16:colId xmlns:a16="http://schemas.microsoft.com/office/drawing/2014/main" val="2879082532"/>
                    </a:ext>
                  </a:extLst>
                </a:gridCol>
                <a:gridCol w="522299">
                  <a:extLst>
                    <a:ext uri="{9D8B030D-6E8A-4147-A177-3AD203B41FA5}">
                      <a16:colId xmlns:a16="http://schemas.microsoft.com/office/drawing/2014/main" val="4022335392"/>
                    </a:ext>
                  </a:extLst>
                </a:gridCol>
                <a:gridCol w="522299">
                  <a:extLst>
                    <a:ext uri="{9D8B030D-6E8A-4147-A177-3AD203B41FA5}">
                      <a16:colId xmlns:a16="http://schemas.microsoft.com/office/drawing/2014/main" val="3955763831"/>
                    </a:ext>
                  </a:extLst>
                </a:gridCol>
                <a:gridCol w="522299">
                  <a:extLst>
                    <a:ext uri="{9D8B030D-6E8A-4147-A177-3AD203B41FA5}">
                      <a16:colId xmlns:a16="http://schemas.microsoft.com/office/drawing/2014/main" val="1812541645"/>
                    </a:ext>
                  </a:extLst>
                </a:gridCol>
                <a:gridCol w="522299">
                  <a:extLst>
                    <a:ext uri="{9D8B030D-6E8A-4147-A177-3AD203B41FA5}">
                      <a16:colId xmlns:a16="http://schemas.microsoft.com/office/drawing/2014/main" val="465027795"/>
                    </a:ext>
                  </a:extLst>
                </a:gridCol>
                <a:gridCol w="522299">
                  <a:extLst>
                    <a:ext uri="{9D8B030D-6E8A-4147-A177-3AD203B41FA5}">
                      <a16:colId xmlns:a16="http://schemas.microsoft.com/office/drawing/2014/main" val="308827366"/>
                    </a:ext>
                  </a:extLst>
                </a:gridCol>
                <a:gridCol w="522299">
                  <a:extLst>
                    <a:ext uri="{9D8B030D-6E8A-4147-A177-3AD203B41FA5}">
                      <a16:colId xmlns:a16="http://schemas.microsoft.com/office/drawing/2014/main" val="3802123748"/>
                    </a:ext>
                  </a:extLst>
                </a:gridCol>
                <a:gridCol w="522299">
                  <a:extLst>
                    <a:ext uri="{9D8B030D-6E8A-4147-A177-3AD203B41FA5}">
                      <a16:colId xmlns:a16="http://schemas.microsoft.com/office/drawing/2014/main" val="519175547"/>
                    </a:ext>
                  </a:extLst>
                </a:gridCol>
                <a:gridCol w="908128">
                  <a:extLst>
                    <a:ext uri="{9D8B030D-6E8A-4147-A177-3AD203B41FA5}">
                      <a16:colId xmlns:a16="http://schemas.microsoft.com/office/drawing/2014/main" val="3636968367"/>
                    </a:ext>
                  </a:extLst>
                </a:gridCol>
              </a:tblGrid>
              <a:tr h="1989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61025293"/>
                  </a:ext>
                </a:extLst>
              </a:tr>
              <a:tr h="22158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6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2025 Budget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31757128"/>
                  </a:ext>
                </a:extLst>
              </a:tr>
              <a:tr h="151078">
                <a:tc rowSpan="2"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As of Sept 30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89430458"/>
                  </a:ext>
                </a:extLst>
              </a:tr>
              <a:tr h="151078"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1" gridSpan="10"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</a:p>
                  </a:txBody>
                  <a:tcPr marL="0" marR="0" marT="0" marB="0" anchor="b"/>
                </a:tc>
                <a:tc rowSpan="21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1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1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1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1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1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1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1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1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42546159"/>
                  </a:ext>
                </a:extLst>
              </a:tr>
              <a:tr h="221582">
                <a:tc rowSpan="2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rowSpan="2"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42417961"/>
                  </a:ext>
                </a:extLst>
              </a:tr>
              <a:tr h="125678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Fountain and Lakes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 dirty="0">
                          <a:effectLst/>
                        </a:rPr>
                        <a:t>$22,968.54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788798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Fountain and Lakes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0.76%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$22,968.54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63997347"/>
                  </a:ext>
                </a:extLst>
              </a:tr>
              <a:tr h="1510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Irrigation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1.47%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$44,642.83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25936638"/>
                  </a:ext>
                </a:extLst>
              </a:tr>
              <a:tr h="1510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Insurance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1.18%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$35,774.49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22502318"/>
                  </a:ext>
                </a:extLst>
              </a:tr>
              <a:tr h="1510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Cap Projects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0.00%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$0.00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85013460"/>
                  </a:ext>
                </a:extLst>
              </a:tr>
              <a:tr h="1510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Gate Access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2.63%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$79,634.44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26880933"/>
                  </a:ext>
                </a:extLst>
              </a:tr>
              <a:tr h="1510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SwimmingPool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5.22%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$158,235.29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77995327"/>
                  </a:ext>
                </a:extLst>
              </a:tr>
              <a:tr h="1510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Common Area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3.98%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$120,789.09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96559748"/>
                  </a:ext>
                </a:extLst>
              </a:tr>
              <a:tr h="1510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Utilities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6.64%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$201,154.01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45404246"/>
                  </a:ext>
                </a:extLst>
              </a:tr>
              <a:tr h="1510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Admin &amp; General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12.41%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$376,109.40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60909197"/>
                  </a:ext>
                </a:extLst>
              </a:tr>
              <a:tr h="1510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Landscaping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54.13%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$1,640,889.95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18203700"/>
                  </a:ext>
                </a:extLst>
              </a:tr>
              <a:tr h="1510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Reserve Contributions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11.59%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$351,319.95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87777728"/>
                  </a:ext>
                </a:extLst>
              </a:tr>
              <a:tr h="1510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74469856"/>
                  </a:ext>
                </a:extLst>
              </a:tr>
              <a:tr h="1510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3689437"/>
                  </a:ext>
                </a:extLst>
              </a:tr>
              <a:tr h="1510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$3,031,517.97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51071308"/>
                  </a:ext>
                </a:extLst>
              </a:tr>
              <a:tr h="1510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95437898"/>
                  </a:ext>
                </a:extLst>
              </a:tr>
              <a:tr h="1510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68129693"/>
                  </a:ext>
                </a:extLst>
              </a:tr>
              <a:tr h="1510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90655346"/>
                  </a:ext>
                </a:extLst>
              </a:tr>
              <a:tr h="990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90688248"/>
                  </a:ext>
                </a:extLst>
              </a:tr>
              <a:tr h="1510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79627057"/>
                  </a:ext>
                </a:extLst>
              </a:tr>
              <a:tr h="1510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55259238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0B62F7F-3E34-B2D5-874B-EA86AD776A56}"/>
              </a:ext>
            </a:extLst>
          </p:cNvPr>
          <p:cNvGraphicFramePr/>
          <p:nvPr/>
        </p:nvGraphicFramePr>
        <p:xfrm>
          <a:off x="6096001" y="1944561"/>
          <a:ext cx="4132613" cy="3586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26708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97D71-07FE-8136-6AB4-FE97CF6DE8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52EBCFF-B29F-70E4-24A1-4F8761E0C738}"/>
              </a:ext>
            </a:extLst>
          </p:cNvPr>
          <p:cNvGraphicFramePr>
            <a:graphicFrameLocks noGrp="1"/>
          </p:cNvGraphicFramePr>
          <p:nvPr/>
        </p:nvGraphicFramePr>
        <p:xfrm>
          <a:off x="2509652" y="866900"/>
          <a:ext cx="7279575" cy="49156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61232">
                  <a:extLst>
                    <a:ext uri="{9D8B030D-6E8A-4147-A177-3AD203B41FA5}">
                      <a16:colId xmlns:a16="http://schemas.microsoft.com/office/drawing/2014/main" val="2880624004"/>
                    </a:ext>
                  </a:extLst>
                </a:gridCol>
                <a:gridCol w="1931316">
                  <a:extLst>
                    <a:ext uri="{9D8B030D-6E8A-4147-A177-3AD203B41FA5}">
                      <a16:colId xmlns:a16="http://schemas.microsoft.com/office/drawing/2014/main" val="3033517527"/>
                    </a:ext>
                  </a:extLst>
                </a:gridCol>
                <a:gridCol w="1987027">
                  <a:extLst>
                    <a:ext uri="{9D8B030D-6E8A-4147-A177-3AD203B41FA5}">
                      <a16:colId xmlns:a16="http://schemas.microsoft.com/office/drawing/2014/main" val="3423195348"/>
                    </a:ext>
                  </a:extLst>
                </a:gridCol>
              </a:tblGrid>
              <a:tr h="268340">
                <a:tc gridSpan="3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2025 Budget As of Sept 30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6406939"/>
                  </a:ext>
                </a:extLst>
              </a:tr>
              <a:tr h="389668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1186631"/>
                  </a:ext>
                </a:extLst>
              </a:tr>
              <a:tr h="2656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Fountain and Lakes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0.76%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$22,968.54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36342095"/>
                  </a:ext>
                </a:extLst>
              </a:tr>
              <a:tr h="2656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Irrigation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1.47%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$44,642.83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43013654"/>
                  </a:ext>
                </a:extLst>
              </a:tr>
              <a:tr h="2656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Insurance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1.18%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$35,774.49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42845491"/>
                  </a:ext>
                </a:extLst>
              </a:tr>
              <a:tr h="2656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Cap Projects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0.00%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$0.00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5537406"/>
                  </a:ext>
                </a:extLst>
              </a:tr>
              <a:tr h="2656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Gate Access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2.63%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$79,634.44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7403721"/>
                  </a:ext>
                </a:extLst>
              </a:tr>
              <a:tr h="2656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SwimmingPool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5.22%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$158,235.29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16808435"/>
                  </a:ext>
                </a:extLst>
              </a:tr>
              <a:tr h="2656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Common Area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3.98%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$120,789.09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7965046"/>
                  </a:ext>
                </a:extLst>
              </a:tr>
              <a:tr h="2656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Utilities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6.64%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$201,154.01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30784456"/>
                  </a:ext>
                </a:extLst>
              </a:tr>
              <a:tr h="2656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Admin &amp; General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12.41%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$376,109.40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79032662"/>
                  </a:ext>
                </a:extLst>
              </a:tr>
              <a:tr h="2656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Landscaping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54.13%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$1,640,889.95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55290782"/>
                  </a:ext>
                </a:extLst>
              </a:tr>
              <a:tr h="2656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Reserve Contributions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11.59%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$351,319.95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42252000"/>
                  </a:ext>
                </a:extLst>
              </a:tr>
              <a:tr h="2656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82005493"/>
                  </a:ext>
                </a:extLst>
              </a:tr>
              <a:tr h="2656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7986"/>
                  </a:ext>
                </a:extLst>
              </a:tr>
              <a:tr h="2656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$3,031,517.97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58299636"/>
                  </a:ext>
                </a:extLst>
              </a:tr>
              <a:tr h="2656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99145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8077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603160-1267-6322-8588-FD47CD0019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D809954-E5C1-463C-515D-9FD52A56A930}"/>
              </a:ext>
            </a:extLst>
          </p:cNvPr>
          <p:cNvGraphicFramePr>
            <a:graphicFrameLocks noGrp="1"/>
          </p:cNvGraphicFramePr>
          <p:nvPr/>
        </p:nvGraphicFramePr>
        <p:xfrm>
          <a:off x="1876169" y="647200"/>
          <a:ext cx="8494949" cy="57773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4133">
                  <a:extLst>
                    <a:ext uri="{9D8B030D-6E8A-4147-A177-3AD203B41FA5}">
                      <a16:colId xmlns:a16="http://schemas.microsoft.com/office/drawing/2014/main" val="2494858453"/>
                    </a:ext>
                  </a:extLst>
                </a:gridCol>
                <a:gridCol w="574871">
                  <a:extLst>
                    <a:ext uri="{9D8B030D-6E8A-4147-A177-3AD203B41FA5}">
                      <a16:colId xmlns:a16="http://schemas.microsoft.com/office/drawing/2014/main" val="4268658047"/>
                    </a:ext>
                  </a:extLst>
                </a:gridCol>
                <a:gridCol w="1230179">
                  <a:extLst>
                    <a:ext uri="{9D8B030D-6E8A-4147-A177-3AD203B41FA5}">
                      <a16:colId xmlns:a16="http://schemas.microsoft.com/office/drawing/2014/main" val="1266390610"/>
                    </a:ext>
                  </a:extLst>
                </a:gridCol>
                <a:gridCol w="53846">
                  <a:extLst>
                    <a:ext uri="{9D8B030D-6E8A-4147-A177-3AD203B41FA5}">
                      <a16:colId xmlns:a16="http://schemas.microsoft.com/office/drawing/2014/main" val="3441217851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3207728534"/>
                    </a:ext>
                  </a:extLst>
                </a:gridCol>
                <a:gridCol w="241387">
                  <a:extLst>
                    <a:ext uri="{9D8B030D-6E8A-4147-A177-3AD203B41FA5}">
                      <a16:colId xmlns:a16="http://schemas.microsoft.com/office/drawing/2014/main" val="2367741923"/>
                    </a:ext>
                  </a:extLst>
                </a:gridCol>
                <a:gridCol w="280912">
                  <a:extLst>
                    <a:ext uri="{9D8B030D-6E8A-4147-A177-3AD203B41FA5}">
                      <a16:colId xmlns:a16="http://schemas.microsoft.com/office/drawing/2014/main" val="2879082532"/>
                    </a:ext>
                  </a:extLst>
                </a:gridCol>
                <a:gridCol w="522299">
                  <a:extLst>
                    <a:ext uri="{9D8B030D-6E8A-4147-A177-3AD203B41FA5}">
                      <a16:colId xmlns:a16="http://schemas.microsoft.com/office/drawing/2014/main" val="4022335392"/>
                    </a:ext>
                  </a:extLst>
                </a:gridCol>
                <a:gridCol w="522299">
                  <a:extLst>
                    <a:ext uri="{9D8B030D-6E8A-4147-A177-3AD203B41FA5}">
                      <a16:colId xmlns:a16="http://schemas.microsoft.com/office/drawing/2014/main" val="3955763831"/>
                    </a:ext>
                  </a:extLst>
                </a:gridCol>
                <a:gridCol w="522299">
                  <a:extLst>
                    <a:ext uri="{9D8B030D-6E8A-4147-A177-3AD203B41FA5}">
                      <a16:colId xmlns:a16="http://schemas.microsoft.com/office/drawing/2014/main" val="1812541645"/>
                    </a:ext>
                  </a:extLst>
                </a:gridCol>
                <a:gridCol w="522299">
                  <a:extLst>
                    <a:ext uri="{9D8B030D-6E8A-4147-A177-3AD203B41FA5}">
                      <a16:colId xmlns:a16="http://schemas.microsoft.com/office/drawing/2014/main" val="465027795"/>
                    </a:ext>
                  </a:extLst>
                </a:gridCol>
                <a:gridCol w="522299">
                  <a:extLst>
                    <a:ext uri="{9D8B030D-6E8A-4147-A177-3AD203B41FA5}">
                      <a16:colId xmlns:a16="http://schemas.microsoft.com/office/drawing/2014/main" val="308827366"/>
                    </a:ext>
                  </a:extLst>
                </a:gridCol>
                <a:gridCol w="522299">
                  <a:extLst>
                    <a:ext uri="{9D8B030D-6E8A-4147-A177-3AD203B41FA5}">
                      <a16:colId xmlns:a16="http://schemas.microsoft.com/office/drawing/2014/main" val="3802123748"/>
                    </a:ext>
                  </a:extLst>
                </a:gridCol>
                <a:gridCol w="522299">
                  <a:extLst>
                    <a:ext uri="{9D8B030D-6E8A-4147-A177-3AD203B41FA5}">
                      <a16:colId xmlns:a16="http://schemas.microsoft.com/office/drawing/2014/main" val="519175547"/>
                    </a:ext>
                  </a:extLst>
                </a:gridCol>
                <a:gridCol w="908128">
                  <a:extLst>
                    <a:ext uri="{9D8B030D-6E8A-4147-A177-3AD203B41FA5}">
                      <a16:colId xmlns:a16="http://schemas.microsoft.com/office/drawing/2014/main" val="3636968367"/>
                    </a:ext>
                  </a:extLst>
                </a:gridCol>
              </a:tblGrid>
              <a:tr h="26664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61025293"/>
                  </a:ext>
                </a:extLst>
              </a:tr>
              <a:tr h="29696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6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31757128"/>
                  </a:ext>
                </a:extLst>
              </a:tr>
              <a:tr h="202475">
                <a:tc rowSpan="2"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89430458"/>
                  </a:ext>
                </a:extLst>
              </a:tr>
              <a:tr h="202475">
                <a:tc gridSpan="4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1" gridSpan="10"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</a:p>
                  </a:txBody>
                  <a:tcPr marL="0" marR="0" marT="0" marB="0" anchor="b"/>
                </a:tc>
                <a:tc rowSpan="21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1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1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1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1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1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1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1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1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42546159"/>
                  </a:ext>
                </a:extLst>
              </a:tr>
              <a:tr h="296966">
                <a:tc rowSpan="2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rowSpan="2"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42417961"/>
                  </a:ext>
                </a:extLst>
              </a:tr>
              <a:tr h="168434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800" u="none" strike="noStrike">
                          <a:effectLst/>
                        </a:rPr>
                        <a:t>Fountain and Lakes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800" u="none" strike="noStrike" dirty="0">
                          <a:effectLst/>
                        </a:rPr>
                        <a:t>$22,968.54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78879898"/>
                  </a:ext>
                </a:extLst>
              </a:tr>
              <a:tr h="2246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63997347"/>
                  </a:ext>
                </a:extLst>
              </a:tr>
              <a:tr h="2246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25936638"/>
                  </a:ext>
                </a:extLst>
              </a:tr>
              <a:tr h="2246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22502318"/>
                  </a:ext>
                </a:extLst>
              </a:tr>
              <a:tr h="2246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85013460"/>
                  </a:ext>
                </a:extLst>
              </a:tr>
              <a:tr h="2246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26880933"/>
                  </a:ext>
                </a:extLst>
              </a:tr>
              <a:tr h="2246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77995327"/>
                  </a:ext>
                </a:extLst>
              </a:tr>
              <a:tr h="2246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96559748"/>
                  </a:ext>
                </a:extLst>
              </a:tr>
              <a:tr h="2246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45404246"/>
                  </a:ext>
                </a:extLst>
              </a:tr>
              <a:tr h="2246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60909197"/>
                  </a:ext>
                </a:extLst>
              </a:tr>
              <a:tr h="2246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18203700"/>
                  </a:ext>
                </a:extLst>
              </a:tr>
              <a:tr h="2246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87777728"/>
                  </a:ext>
                </a:extLst>
              </a:tr>
              <a:tr h="2246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74469856"/>
                  </a:ext>
                </a:extLst>
              </a:tr>
              <a:tr h="2246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3689437"/>
                  </a:ext>
                </a:extLst>
              </a:tr>
              <a:tr h="2246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51071308"/>
                  </a:ext>
                </a:extLst>
              </a:tr>
              <a:tr h="22467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95437898"/>
                  </a:ext>
                </a:extLst>
              </a:tr>
              <a:tr h="2024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68129693"/>
                  </a:ext>
                </a:extLst>
              </a:tr>
              <a:tr h="2024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90655346"/>
                  </a:ext>
                </a:extLst>
              </a:tr>
              <a:tr h="1633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0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90688248"/>
                  </a:ext>
                </a:extLst>
              </a:tr>
              <a:tr h="2024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79627057"/>
                  </a:ext>
                </a:extLst>
              </a:tr>
              <a:tr h="2024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55259238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7F136D7-3699-9BF5-340F-4CA486F66E6C}"/>
              </a:ext>
            </a:extLst>
          </p:cNvPr>
          <p:cNvGraphicFramePr/>
          <p:nvPr/>
        </p:nvGraphicFramePr>
        <p:xfrm>
          <a:off x="2165269" y="973778"/>
          <a:ext cx="8063345" cy="5237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6643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797506A-B3BD-290B-3204-A8C28F2EFEC0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9892445"/>
              </p:ext>
            </p:extLst>
          </p:nvPr>
        </p:nvGraphicFramePr>
        <p:xfrm>
          <a:off x="1536192" y="365125"/>
          <a:ext cx="9418103" cy="60813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9141751" imgH="6238512" progId="Word.Document.12">
                  <p:embed/>
                </p:oleObj>
              </mc:Choice>
              <mc:Fallback>
                <p:oleObj name="Document" r:id="rId2" imgW="9141751" imgH="6238512" progId="Word.Document.12">
                  <p:embed/>
                  <p:pic>
                    <p:nvPicPr>
                      <p:cNvPr id="4" name="Content Placeholder 3">
                        <a:extLst>
                          <a:ext uri="{FF2B5EF4-FFF2-40B4-BE49-F238E27FC236}">
                            <a16:creationId xmlns:a16="http://schemas.microsoft.com/office/drawing/2014/main" id="{8797506A-B3BD-290B-3204-A8C28F2EFE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36192" y="365125"/>
                        <a:ext cx="9418103" cy="60813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6834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9779B24-A4F6-7DBE-6085-1530B81E8E55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7567696"/>
              </p:ext>
            </p:extLst>
          </p:nvPr>
        </p:nvGraphicFramePr>
        <p:xfrm>
          <a:off x="3075432" y="987552"/>
          <a:ext cx="5207395" cy="6739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2" imgW="5829224" imgH="7543800" progId="Acrobat.Document.DC">
                  <p:embed/>
                </p:oleObj>
              </mc:Choice>
              <mc:Fallback>
                <p:oleObj name="Acrobat Document" r:id="rId2" imgW="5829224" imgH="7543800" progId="Acrobat.Document.DC">
                  <p:embed/>
                  <p:pic>
                    <p:nvPicPr>
                      <p:cNvPr id="4" name="Content Placeholder 3">
                        <a:extLst>
                          <a:ext uri="{FF2B5EF4-FFF2-40B4-BE49-F238E27FC236}">
                            <a16:creationId xmlns:a16="http://schemas.microsoft.com/office/drawing/2014/main" id="{09779B24-A4F6-7DBE-6085-1530B81E8E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075432" y="987552"/>
                        <a:ext cx="5207395" cy="67391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4688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68c9b24-f500-44f5-8aa1-9d2a2ed2c409">
      <Terms xmlns="http://schemas.microsoft.com/office/infopath/2007/PartnerControls"/>
    </lcf76f155ced4ddcb4097134ff3c332f>
    <view xmlns="f68c9b24-f500-44f5-8aa1-9d2a2ed2c409" xsi:nil="true"/>
    <TaxCatchAll xmlns="11b4e311-b063-420f-a440-00eb2a21f497" xsi:nil="true"/>
    <DateModified xmlns="f68c9b24-f500-44f5-8aa1-9d2a2ed2c40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84C6B4F0746849AB5566A78A838783" ma:contentTypeVersion="18" ma:contentTypeDescription="Create a new document." ma:contentTypeScope="" ma:versionID="155d37500d1dc8d5f439daa48bfbfd15">
  <xsd:schema xmlns:xsd="http://www.w3.org/2001/XMLSchema" xmlns:xs="http://www.w3.org/2001/XMLSchema" xmlns:p="http://schemas.microsoft.com/office/2006/metadata/properties" xmlns:ns2="11b4e311-b063-420f-a440-00eb2a21f497" xmlns:ns3="f68c9b24-f500-44f5-8aa1-9d2a2ed2c409" targetNamespace="http://schemas.microsoft.com/office/2006/metadata/properties" ma:root="true" ma:fieldsID="b8a815b2105899bf3bcfc0f2f7e177a0" ns2:_="" ns3:_="">
    <xsd:import namespace="11b4e311-b063-420f-a440-00eb2a21f497"/>
    <xsd:import namespace="f68c9b24-f500-44f5-8aa1-9d2a2ed2c40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CR" minOccurs="0"/>
                <xsd:element ref="ns3:DateModified" minOccurs="0"/>
                <xsd:element ref="ns3:view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b4e311-b063-420f-a440-00eb2a21f49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71df4cfe-9e49-4ac4-94b6-dbce059802cb}" ma:internalName="TaxCatchAll" ma:showField="CatchAllData" ma:web="11b4e311-b063-420f-a440-00eb2a21f4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8c9b24-f500-44f5-8aa1-9d2a2ed2c4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904775f-986d-468d-89d4-ca3bf09def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Modified" ma:index="23" nillable="true" ma:displayName="Date Modified" ma:format="DateTime" ma:internalName="DateModified">
      <xsd:simpleType>
        <xsd:restriction base="dms:DateTime"/>
      </xsd:simpleType>
    </xsd:element>
    <xsd:element name="view" ma:index="24" nillable="true" ma:displayName="view" ma:format="Thumbnail" ma:internalName="view">
      <xsd:simpleType>
        <xsd:restriction base="dms:Unknown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0922139-79D1-4A55-9219-FEE034860CB7}">
  <ds:schemaRefs>
    <ds:schemaRef ds:uri="http://schemas.microsoft.com/office/2006/metadata/properties"/>
    <ds:schemaRef ds:uri="http://schemas.microsoft.com/office/infopath/2007/PartnerControls"/>
    <ds:schemaRef ds:uri="f68c9b24-f500-44f5-8aa1-9d2a2ed2c409"/>
    <ds:schemaRef ds:uri="11b4e311-b063-420f-a440-00eb2a21f497"/>
  </ds:schemaRefs>
</ds:datastoreItem>
</file>

<file path=customXml/itemProps2.xml><?xml version="1.0" encoding="utf-8"?>
<ds:datastoreItem xmlns:ds="http://schemas.openxmlformats.org/officeDocument/2006/customXml" ds:itemID="{6B2DEC93-56D1-4596-9FDE-D1E42879BC8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0D363A6-1426-4C58-92E0-F10901EE1B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b4e311-b063-420f-a440-00eb2a21f497"/>
    <ds:schemaRef ds:uri="f68c9b24-f500-44f5-8aa1-9d2a2ed2c4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245</Words>
  <Application>Microsoft Office PowerPoint</Application>
  <PresentationFormat>Widescreen</PresentationFormat>
  <Paragraphs>117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Aptos Display</vt:lpstr>
      <vt:lpstr>Aptos Narrow</vt:lpstr>
      <vt:lpstr>Arial</vt:lpstr>
      <vt:lpstr>Office Theme</vt:lpstr>
      <vt:lpstr>Document</vt:lpstr>
      <vt:lpstr>Acrobat Document</vt:lpstr>
      <vt:lpstr>Harpers Preserve CAI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 Wisdom</dc:creator>
  <cp:lastModifiedBy>Paul Wisdom</cp:lastModifiedBy>
  <cp:revision>1</cp:revision>
  <dcterms:created xsi:type="dcterms:W3CDTF">2025-11-13T20:42:03Z</dcterms:created>
  <dcterms:modified xsi:type="dcterms:W3CDTF">2025-11-17T15:27:54Z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0x0101009A84C6B4F0746849AB5566A78A838783</vt:lpwstr>
  </property>
  <property fmtid="{D5CDD505-2E9C-101B-9397-08002B2CF9AE}" pid="3" name="MediaServiceImageTags">
    <vt:lpwstr/>
  </property>
</Properties>
</file>